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3" d="100"/>
          <a:sy n="113" d="100"/>
        </p:scale>
        <p:origin x="51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509A250-FF31-4206-8172-F9D3106AACB1}" type="datetimeFigureOut">
              <a:rPr lang="en-US" dirty="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796027F-7875-4030-9381-8BD8C4F21935}" type="datetimeFigureOut">
              <a:rPr lang="en-US" dirty="0"/>
              <a:t>11/3/2021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4509A250-FF31-4206-8172-F9D3106AACB1}" type="datetimeFigureOut">
              <a:rPr lang="en-US" dirty="0"/>
              <a:t>11/3/2021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509A250-FF31-4206-8172-F9D3106AACB1}" type="datetimeFigureOut">
              <a:rPr lang="en-US" dirty="0"/>
              <a:t>11/3/2021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11/3/2021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F0257E-00B1-4459-AFDF-06D30D3C5967}"/>
              </a:ext>
            </a:extLst>
          </p:cNvPr>
          <p:cNvSpPr>
            <a:spLocks noGrp="1"/>
          </p:cNvSpPr>
          <p:nvPr>
            <p:ph type="ctrTitle"/>
          </p:nvPr>
        </p:nvSpPr>
        <p:spPr>
          <a:xfrm>
            <a:off x="1154955" y="360219"/>
            <a:ext cx="8825658" cy="858981"/>
          </a:xfrm>
        </p:spPr>
        <p:txBody>
          <a:bodyPr/>
          <a:lstStyle/>
          <a:p>
            <a:pPr algn="ctr"/>
            <a:r>
              <a:rPr lang="tr-TR" sz="2000" b="1" dirty="0">
                <a:solidFill>
                  <a:srgbClr val="FFFF00"/>
                </a:solidFill>
              </a:rPr>
              <a:t>TAŞINMAZLARIN ÇOK YAYGIN ŞEKİLDE REKLAM AMACIYLA KULLANDIRILMASI </a:t>
            </a:r>
          </a:p>
        </p:txBody>
      </p:sp>
      <p:sp>
        <p:nvSpPr>
          <p:cNvPr id="3" name="Alt Başlık 2">
            <a:extLst>
              <a:ext uri="{FF2B5EF4-FFF2-40B4-BE49-F238E27FC236}">
                <a16:creationId xmlns:a16="http://schemas.microsoft.com/office/drawing/2014/main" id="{D38C40A4-B5D9-406A-B706-29B94B607370}"/>
              </a:ext>
            </a:extLst>
          </p:cNvPr>
          <p:cNvSpPr>
            <a:spLocks noGrp="1"/>
          </p:cNvSpPr>
          <p:nvPr>
            <p:ph type="subTitle" idx="1"/>
          </p:nvPr>
        </p:nvSpPr>
        <p:spPr>
          <a:xfrm>
            <a:off x="665018" y="1399309"/>
            <a:ext cx="11000509" cy="4502727"/>
          </a:xfrm>
        </p:spPr>
        <p:txBody>
          <a:bodyPr>
            <a:normAutofit/>
          </a:bodyPr>
          <a:lstStyle/>
          <a:p>
            <a:pPr algn="just"/>
            <a:r>
              <a:rPr lang="tr-TR" dirty="0"/>
              <a:t> </a:t>
            </a:r>
          </a:p>
          <a:p>
            <a:pPr marL="342900" indent="-342900" algn="just">
              <a:buFont typeface="Wingdings" panose="05000000000000000000" pitchFamily="2" charset="2"/>
              <a:buChar char="q"/>
            </a:pPr>
            <a:r>
              <a:rPr lang="tr-TR" b="1" cap="none" dirty="0">
                <a:solidFill>
                  <a:schemeClr val="tx1"/>
                </a:solidFill>
              </a:rPr>
              <a:t>İktisadi işletmeye dahil olmayan </a:t>
            </a:r>
            <a:r>
              <a:rPr lang="tr-TR" b="1" cap="none" dirty="0">
                <a:solidFill>
                  <a:srgbClr val="FFC000"/>
                </a:solidFill>
              </a:rPr>
              <a:t>arazi ve arsa sahipleri </a:t>
            </a:r>
            <a:r>
              <a:rPr lang="tr-TR" b="1" cap="none" dirty="0">
                <a:solidFill>
                  <a:schemeClr val="tx1"/>
                </a:solidFill>
              </a:rPr>
              <a:t>tarafından, reklam panosu kurulumu ve </a:t>
            </a:r>
            <a:r>
              <a:rPr lang="tr-TR" b="1" cap="none" dirty="0">
                <a:solidFill>
                  <a:srgbClr val="FFC000"/>
                </a:solidFill>
              </a:rPr>
              <a:t>Bina sahiplerinin</a:t>
            </a:r>
            <a:r>
              <a:rPr lang="tr-TR" b="1" cap="none" dirty="0">
                <a:solidFill>
                  <a:schemeClr val="tx1"/>
                </a:solidFill>
              </a:rPr>
              <a:t> binaların dış yüzeyini reklam  amacıyla kullandırdıkları yaygın olarak görülen bir durumdur. Bu kullandırma kiralama işlemi olup,  taşınmaz sahiplerini vergi ödeme yükümlülüğü ile baş başa bırakacaktır.</a:t>
            </a:r>
          </a:p>
          <a:p>
            <a:pPr marL="342900" indent="-342900" algn="just">
              <a:buFont typeface="Wingdings" panose="05000000000000000000" pitchFamily="2" charset="2"/>
              <a:buChar char="q"/>
            </a:pPr>
            <a:r>
              <a:rPr lang="tr-TR" b="1" cap="none" dirty="0">
                <a:solidFill>
                  <a:schemeClr val="tx1"/>
                </a:solidFill>
              </a:rPr>
              <a:t>İşletmelerce, reklam amacıyla kullanılan bu taşınmazlar için ödenen bedel üzeninden  taşınmaz sahipleri </a:t>
            </a:r>
            <a:r>
              <a:rPr lang="tr-TR" b="1" u="sng" cap="none" dirty="0">
                <a:solidFill>
                  <a:schemeClr val="tx1"/>
                </a:solidFill>
              </a:rPr>
              <a:t>gelir vergisi</a:t>
            </a:r>
            <a:r>
              <a:rPr lang="tr-TR" b="1" cap="none" dirty="0">
                <a:solidFill>
                  <a:schemeClr val="tx1"/>
                </a:solidFill>
              </a:rPr>
              <a:t> ödeyecektir.</a:t>
            </a:r>
          </a:p>
          <a:p>
            <a:pPr marL="342900" indent="-342900" algn="just">
              <a:buFont typeface="Wingdings" panose="05000000000000000000" pitchFamily="2" charset="2"/>
              <a:buChar char="q"/>
            </a:pPr>
            <a:r>
              <a:rPr lang="tr-TR" b="1" cap="none" dirty="0">
                <a:solidFill>
                  <a:schemeClr val="tx1"/>
                </a:solidFill>
              </a:rPr>
              <a:t> Ancak ödenecek  gelir vergisi, kiralayan mükellef tarafından stopaj yoluyla ödenecek olmakla beraber, belirli bir tutarın üzerinde elde edilen kira tutarı ile kiracıların vergilendirme durumlarına bağlı olarak, iktisadi işletmeye dahil olmayan bu taşınmazlardan elde edilen kira geliri için kiraya verenler «Yıllık Gelir Vergisi  Beyannamesi » vermek durumunda  olacaklardır.</a:t>
            </a:r>
          </a:p>
          <a:p>
            <a:endParaRPr lang="tr-TR" dirty="0"/>
          </a:p>
        </p:txBody>
      </p:sp>
      <p:pic>
        <p:nvPicPr>
          <p:cNvPr id="4" name="Resim 3">
            <a:extLst>
              <a:ext uri="{FF2B5EF4-FFF2-40B4-BE49-F238E27FC236}">
                <a16:creationId xmlns:a16="http://schemas.microsoft.com/office/drawing/2014/main" id="{A1A57C6C-1FDE-4261-9CDC-F6DCAD028088}"/>
              </a:ext>
            </a:extLst>
          </p:cNvPr>
          <p:cNvPicPr>
            <a:picLocks noChangeAspect="1"/>
          </p:cNvPicPr>
          <p:nvPr/>
        </p:nvPicPr>
        <p:blipFill>
          <a:blip r:embed="rId2" cstate="print">
            <a:extLst>
              <a:ext uri="{BEBA8EAE-BF5A-486C-A8C5-ECC9F3942E4B}">
                <a14:imgProps xmlns:a14="http://schemas.microsoft.com/office/drawing/2010/main">
                  <a14:imgLayer r:embed="rId3">
                    <a14:imgEffect>
                      <a14:colorTemperature colorTemp="9039"/>
                    </a14:imgEffect>
                    <a14:imgEffect>
                      <a14:saturation sat="280000"/>
                    </a14:imgEffect>
                  </a14:imgLayer>
                </a14:imgProps>
              </a:ext>
              <a:ext uri="{28A0092B-C50C-407E-A947-70E740481C1C}">
                <a14:useLocalDpi xmlns:a14="http://schemas.microsoft.com/office/drawing/2010/main" val="0"/>
              </a:ext>
            </a:extLst>
          </a:blip>
          <a:srcRect/>
          <a:stretch>
            <a:fillRect/>
          </a:stretch>
        </p:blipFill>
        <p:spPr bwMode="auto">
          <a:xfrm>
            <a:off x="0" y="20785"/>
            <a:ext cx="1551710" cy="858980"/>
          </a:xfrm>
          <a:prstGeom prst="rect">
            <a:avLst/>
          </a:prstGeom>
          <a:noFill/>
          <a:ln>
            <a:noFill/>
          </a:ln>
        </p:spPr>
      </p:pic>
    </p:spTree>
    <p:extLst>
      <p:ext uri="{BB962C8B-B14F-4D97-AF65-F5344CB8AC3E}">
        <p14:creationId xmlns:p14="http://schemas.microsoft.com/office/powerpoint/2010/main" val="34852066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92</TotalTime>
  <Words>122</Words>
  <Application>Microsoft Office PowerPoint</Application>
  <PresentationFormat>Geniş ekran</PresentationFormat>
  <Paragraphs>5</Paragraphs>
  <Slides>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vt:i4>
      </vt:variant>
    </vt:vector>
  </HeadingPairs>
  <TitlesOfParts>
    <vt:vector size="6" baseType="lpstr">
      <vt:lpstr>Arial</vt:lpstr>
      <vt:lpstr>Century Gothic</vt:lpstr>
      <vt:lpstr>Wingdings</vt:lpstr>
      <vt:lpstr>Wingdings 3</vt:lpstr>
      <vt:lpstr>İyon</vt:lpstr>
      <vt:lpstr>TAŞINMAZLARIN ÇOK YAYGIN ŞEKİLDE REKLAM AMACIYLA KULLANDIRILMASI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TAŞINMAZLARIN ÇOK YAYGIN ŞEKİLDE REKLAM AMACIYLA KULLANDIRILMASI </dc:title>
  <dc:creator>kazım yıldız</dc:creator>
  <cp:lastModifiedBy>Ramazan Dündar</cp:lastModifiedBy>
  <cp:revision>4</cp:revision>
  <dcterms:created xsi:type="dcterms:W3CDTF">2021-10-13T10:54:28Z</dcterms:created>
  <dcterms:modified xsi:type="dcterms:W3CDTF">2021-11-03T07:56:24Z</dcterms:modified>
</cp:coreProperties>
</file>