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19660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0165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92654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76635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36547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626142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86818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70416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29507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56619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34972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4545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7621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19658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34749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6326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509A250-FF31-4206-8172-F9D3106AACB1}"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53348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smtClean="0"/>
              <a:t>10/12/2021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2697379996"/>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18FDD1-96EE-4F0C-A94D-DA173DE8C860}"/>
              </a:ext>
            </a:extLst>
          </p:cNvPr>
          <p:cNvSpPr>
            <a:spLocks noGrp="1"/>
          </p:cNvSpPr>
          <p:nvPr>
            <p:ph type="ctrTitle"/>
          </p:nvPr>
        </p:nvSpPr>
        <p:spPr>
          <a:xfrm>
            <a:off x="1154955" y="401783"/>
            <a:ext cx="9194390" cy="817418"/>
          </a:xfrm>
        </p:spPr>
        <p:txBody>
          <a:bodyPr/>
          <a:lstStyle/>
          <a:p>
            <a:pPr algn="ctr"/>
            <a:r>
              <a:rPr lang="tr-TR" sz="2400" b="1" dirty="0">
                <a:solidFill>
                  <a:srgbClr val="FFFF00"/>
                </a:solidFill>
              </a:rPr>
              <a:t>MÜKELLEF ADINA DÜZENLENMEYEN HANGİ BELGELER GİDER KONUSU VE KDV’DE İNDİRİM KONUSU YAPILABİLİR?</a:t>
            </a:r>
          </a:p>
        </p:txBody>
      </p:sp>
      <p:sp>
        <p:nvSpPr>
          <p:cNvPr id="3" name="Alt Başlık 2">
            <a:extLst>
              <a:ext uri="{FF2B5EF4-FFF2-40B4-BE49-F238E27FC236}">
                <a16:creationId xmlns:a16="http://schemas.microsoft.com/office/drawing/2014/main" id="{A5F3903C-3AAB-418C-BE8A-D795E1617CD1}"/>
              </a:ext>
            </a:extLst>
          </p:cNvPr>
          <p:cNvSpPr>
            <a:spLocks noGrp="1"/>
          </p:cNvSpPr>
          <p:nvPr>
            <p:ph type="subTitle" idx="1"/>
          </p:nvPr>
        </p:nvSpPr>
        <p:spPr>
          <a:xfrm>
            <a:off x="651164" y="1330035"/>
            <a:ext cx="10709563" cy="5361709"/>
          </a:xfrm>
        </p:spPr>
        <p:txBody>
          <a:bodyPr/>
          <a:lstStyle/>
          <a:p>
            <a:pPr marL="342900" indent="-342900" algn="just">
              <a:buFont typeface="Wingdings" panose="05000000000000000000" pitchFamily="2" charset="2"/>
              <a:buChar char="q"/>
            </a:pPr>
            <a:r>
              <a:rPr lang="tr-TR" b="1" cap="none" dirty="0">
                <a:solidFill>
                  <a:schemeClr val="tx1"/>
                </a:solidFill>
              </a:rPr>
              <a:t>Mükellefler tarafından alınan mal ve hizmetlerin KDV’si alış faturası veya fatura yerine geçen benzeri belgeler ve gümrük makbuzu üzerinde ayrıca gösterilmesi ve bu vesikaların kanuni defterlere kaydedilmesi koşuluyla indirim konusu yapılmaktadır.</a:t>
            </a:r>
          </a:p>
          <a:p>
            <a:pPr marL="342900" indent="-342900" algn="just">
              <a:buFont typeface="Wingdings" panose="05000000000000000000" pitchFamily="2" charset="2"/>
              <a:buChar char="q"/>
            </a:pPr>
            <a:r>
              <a:rPr lang="tr-TR" b="1" cap="none" dirty="0">
                <a:solidFill>
                  <a:schemeClr val="tx1"/>
                </a:solidFill>
              </a:rPr>
              <a:t>Gelir Vergisi Kanunu’nun 40. maddesinin 1.inci fıkrasında, ticari kazancın elde edilmesi ve idame ettirilmesi için yapılan giderlerin ticari kazancın tespitinde gider olarak indirilebileceği belirtilmiştir.</a:t>
            </a:r>
          </a:p>
          <a:p>
            <a:pPr marL="342900" indent="-342900" algn="just">
              <a:buFont typeface="Wingdings" panose="05000000000000000000" pitchFamily="2" charset="2"/>
              <a:buChar char="q"/>
            </a:pPr>
            <a:r>
              <a:rPr lang="tr-TR" b="1" cap="none" dirty="0" err="1">
                <a:solidFill>
                  <a:schemeClr val="tx1"/>
                </a:solidFill>
              </a:rPr>
              <a:t>VUK’un</a:t>
            </a:r>
            <a:r>
              <a:rPr lang="tr-TR" b="1" cap="none" dirty="0">
                <a:solidFill>
                  <a:schemeClr val="tx1"/>
                </a:solidFill>
              </a:rPr>
              <a:t> 3. maddesinde de, vergilendirmede vergiyi doğuran olay ve bu olaya ilişkin muamelelerin gerçek mahiyetinin yemin hariç her türlü delille ispatlanabileceği hükmü yer almaktadır.</a:t>
            </a:r>
          </a:p>
          <a:p>
            <a:pPr marL="342900" indent="-342900" algn="just">
              <a:buFont typeface="Wingdings" panose="05000000000000000000" pitchFamily="2" charset="2"/>
              <a:buChar char="q"/>
            </a:pPr>
            <a:r>
              <a:rPr lang="tr-TR" b="1" cap="none" dirty="0">
                <a:solidFill>
                  <a:schemeClr val="tx1"/>
                </a:solidFill>
              </a:rPr>
              <a:t>Bu hükümler kapsamında, işletmelerinde kullanıldığı iddia edilen ancak başkası adına kayıtlı olan </a:t>
            </a:r>
            <a:r>
              <a:rPr lang="tr-TR" b="1" cap="none" dirty="0">
                <a:solidFill>
                  <a:srgbClr val="C00000"/>
                </a:solidFill>
              </a:rPr>
              <a:t>su, elektrik, doğalgaz fatura bedellerinin </a:t>
            </a:r>
            <a:r>
              <a:rPr lang="tr-TR" b="1" cap="none" dirty="0">
                <a:solidFill>
                  <a:schemeClr val="tx1"/>
                </a:solidFill>
              </a:rPr>
              <a:t>faaliyette bulunulan işyerine ait olduğunun tevsiki şartıyla, bu belgelere dayalı tutarların kazancın tespitinde gider ve maliyet unsuru, yüklenilen KDV’nin de indirim konusu yapılması mümkündür.</a:t>
            </a:r>
          </a:p>
          <a:p>
            <a:endParaRPr lang="tr-TR" dirty="0"/>
          </a:p>
        </p:txBody>
      </p:sp>
      <p:pic>
        <p:nvPicPr>
          <p:cNvPr id="4" name="Resim 3">
            <a:extLst>
              <a:ext uri="{FF2B5EF4-FFF2-40B4-BE49-F238E27FC236}">
                <a16:creationId xmlns:a16="http://schemas.microsoft.com/office/drawing/2014/main" id="{3F4C73F9-5775-48E0-813C-73D72E82FCB0}"/>
              </a:ext>
            </a:extLst>
          </p:cNvPr>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7883"/>
                    </a14:imgEffect>
                    <a14:imgEffect>
                      <a14:saturation sat="253000"/>
                    </a14:imgEffect>
                  </a14:imgLayer>
                </a14:imgProps>
              </a:ext>
              <a:ext uri="{28A0092B-C50C-407E-A947-70E740481C1C}">
                <a14:useLocalDpi xmlns:a14="http://schemas.microsoft.com/office/drawing/2010/main" val="0"/>
              </a:ext>
            </a:extLst>
          </a:blip>
          <a:srcRect/>
          <a:stretch>
            <a:fillRect/>
          </a:stretch>
        </p:blipFill>
        <p:spPr bwMode="auto">
          <a:xfrm>
            <a:off x="0" y="166256"/>
            <a:ext cx="1482436" cy="817418"/>
          </a:xfrm>
          <a:prstGeom prst="rect">
            <a:avLst/>
          </a:prstGeom>
          <a:noFill/>
          <a:ln>
            <a:noFill/>
          </a:ln>
        </p:spPr>
      </p:pic>
    </p:spTree>
    <p:extLst>
      <p:ext uri="{BB962C8B-B14F-4D97-AF65-F5344CB8AC3E}">
        <p14:creationId xmlns:p14="http://schemas.microsoft.com/office/powerpoint/2010/main" val="3965454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140</TotalTime>
  <Words>148</Words>
  <Application>Microsoft Office PowerPoint</Application>
  <PresentationFormat>Geniş ekran</PresentationFormat>
  <Paragraphs>5</Paragraphs>
  <Slides>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Century Gothic</vt:lpstr>
      <vt:lpstr>Wingdings</vt:lpstr>
      <vt:lpstr>Wingdings 3</vt:lpstr>
      <vt:lpstr>İyon</vt:lpstr>
      <vt:lpstr>MÜKELLEF ADINA DÜZENLENMEYEN HANGİ BELGELER GİDER KONUSU VE KDV’DE İNDİRİM KONUSU YAPILABİLİR?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MÜKELLEF ADINA DÜZENLNMEYEN HANGİ BELGELER GİDER KONUSU VE KDV.DE İNDİRİM KONUSU YAPILABİLİR?</dc:title>
  <dc:creator>kazım yıldız</dc:creator>
  <cp:lastModifiedBy>Ramazan DÜNDAR</cp:lastModifiedBy>
  <cp:revision>3</cp:revision>
  <dcterms:created xsi:type="dcterms:W3CDTF">2021-10-09T09:10:39Z</dcterms:created>
  <dcterms:modified xsi:type="dcterms:W3CDTF">2021-10-12T09:09:13Z</dcterms:modified>
</cp:coreProperties>
</file>