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100" d="100"/>
          <a:sy n="100" d="100"/>
        </p:scale>
        <p:origin x="990" y="3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dirty="0"/>
              <a:t>11/16/2021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11/16/2021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11/16/2021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>
          <a:xfrm>
            <a:off x="1930400" y="3771174"/>
            <a:ext cx="7385828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11/16/2021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59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11/16/2021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ütu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11/16/2021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Resim Sütu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11/16/2021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11/16/2021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11/16/2021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11/16/2021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11/16/2021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11/16/2021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11/16/2021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11/16/2021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11/16/2021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11/16/2021</a:t>
            </a:fld>
            <a:endParaRPr lang="en-US" dirty="0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11/16/2021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accent1">
                  <a:lumMod val="60000"/>
                  <a:lumOff val="40000"/>
                  <a:alpha val="7000"/>
                </a:schemeClr>
              </a:gs>
              <a:gs pos="69000">
                <a:schemeClr val="accent1">
                  <a:lumMod val="60000"/>
                  <a:lumOff val="40000"/>
                  <a:alpha val="0"/>
                </a:schemeClr>
              </a:gs>
              <a:gs pos="36000">
                <a:schemeClr val="accent1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713"/>
          <a:stretch/>
        </p:blipFill>
        <p:spPr>
          <a:xfrm>
            <a:off x="8000197" y="0"/>
            <a:ext cx="1603387" cy="1143000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4199"/>
          <a:stretch/>
        </p:blipFill>
        <p:spPr>
          <a:xfrm>
            <a:off x="8609012" y="6092866"/>
            <a:ext cx="993734" cy="765134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4AAD347D-5ACD-4C99-B74B-A9C85AD731AF}" type="datetimeFigureOut">
              <a:rPr lang="en-US" dirty="0"/>
              <a:t>11/16/2021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8" r:id="rId9"/>
    <p:sldLayoutId id="2147483667" r:id="rId10"/>
    <p:sldLayoutId id="2147483661" r:id="rId11"/>
    <p:sldLayoutId id="2147483664" r:id="rId12"/>
    <p:sldLayoutId id="2147483662" r:id="rId13"/>
    <p:sldLayoutId id="2147483669" r:id="rId14"/>
    <p:sldLayoutId id="2147483670" r:id="rId15"/>
    <p:sldLayoutId id="2147483658" r:id="rId16"/>
    <p:sldLayoutId id="2147483659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E215620-8145-434F-9593-CA89B8EB481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07355" y="1670338"/>
            <a:ext cx="9194390" cy="1579419"/>
          </a:xfrm>
        </p:spPr>
        <p:txBody>
          <a:bodyPr/>
          <a:lstStyle/>
          <a:p>
            <a:pPr algn="just"/>
            <a:r>
              <a:rPr lang="tr-TR" sz="2000" b="1" u="sng" dirty="0">
                <a:solidFill>
                  <a:srgbClr val="FFFF00"/>
                </a:solidFill>
                <a:effectLst/>
                <a:uFill>
                  <a:solidFill>
                    <a:srgbClr val="FF0000"/>
                  </a:solidFill>
                </a:u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TÜRKİYE’DE  İKAMETGÂHI, İŞYERİ, KANUNİ MERKEZİ VE İŞ MERKEZİ BULUNMAYANLARDAN ELEKTRONİK ORTAMDA MAL YADA HİZMET ALAN TÜRKİYE’DE KDV. MÜKELLEFİ OLMAYAN GERÇEK KİŞİLER, MAL VE HİZMET ALIMLARINDA</a:t>
            </a:r>
            <a:r>
              <a:rPr lang="tr-TR" sz="2000" b="1" u="sng" dirty="0">
                <a:solidFill>
                  <a:srgbClr val="FFFF00"/>
                </a:solidFill>
                <a:uFill>
                  <a:solidFill>
                    <a:srgbClr val="FF0000"/>
                  </a:solidFill>
                </a:u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2000" b="1" u="sng" dirty="0">
                <a:solidFill>
                  <a:srgbClr val="FFFF00"/>
                </a:solidFill>
                <a:effectLst/>
                <a:uFill>
                  <a:solidFill>
                    <a:srgbClr val="FF0000"/>
                  </a:solidFill>
                </a:u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KATMA DEĞER VERGİSİ ÖDEMEK DURUMUNDADIR.</a:t>
            </a:r>
            <a:endParaRPr lang="tr-TR" sz="2000" b="1" u="sng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5893CB14-5CBB-4CE3-A6C4-6D79A54DDAD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07355" y="3057525"/>
            <a:ext cx="9194390" cy="2996912"/>
          </a:xfrm>
        </p:spPr>
        <p:txBody>
          <a:bodyPr>
            <a:normAutofit/>
          </a:bodyPr>
          <a:lstStyle/>
          <a:p>
            <a:pPr algn="just">
              <a:spcAft>
                <a:spcPts val="575"/>
              </a:spcAft>
            </a:pPr>
            <a:endParaRPr lang="tr-TR" sz="2400" b="1" cap="none" dirty="0">
              <a:solidFill>
                <a:schemeClr val="tx1"/>
              </a:solidFill>
              <a:uFill>
                <a:solidFill>
                  <a:srgbClr val="FF0000"/>
                </a:solidFill>
              </a:u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Aft>
                <a:spcPts val="575"/>
              </a:spcAft>
            </a:pPr>
            <a:r>
              <a:rPr lang="tr-TR" sz="2400" b="1" cap="none" dirty="0">
                <a:solidFill>
                  <a:schemeClr val="tx1"/>
                </a:solidFill>
                <a:uFill>
                  <a:solidFill>
                    <a:srgbClr val="FF0000"/>
                  </a:solidFill>
                </a:u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</a:t>
            </a:r>
            <a:r>
              <a:rPr lang="tr-TR" sz="2400" b="1" cap="none" dirty="0">
                <a:solidFill>
                  <a:schemeClr val="tx1"/>
                </a:solidFill>
                <a:effectLst/>
                <a:uFill>
                  <a:solidFill>
                    <a:srgbClr val="FF0000"/>
                  </a:solidFill>
                </a:u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ürkiye’de KDV. mükellefi olmayan gerçek kişilere elektronik ortamda mal ve hizmet sunanlar</a:t>
            </a:r>
            <a:r>
              <a:rPr lang="tr-TR" sz="2400" b="1" cap="none" dirty="0">
                <a:solidFill>
                  <a:srgbClr val="494949"/>
                </a:solidFill>
                <a:effectLst/>
                <a:uFill>
                  <a:solidFill>
                    <a:srgbClr val="FF0000"/>
                  </a:solidFill>
                </a:u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r>
              <a:rPr lang="tr-TR" sz="2400" b="1" cap="none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bu işlemlere ilişkin tahsil ettikleri KDV’yi,  </a:t>
            </a:r>
            <a:r>
              <a:rPr lang="tr-TR" sz="2400" b="1" cap="none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İ</a:t>
            </a:r>
            <a:r>
              <a:rPr lang="tr-TR" sz="2400" b="1" cap="none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stanbul </a:t>
            </a:r>
            <a:r>
              <a:rPr lang="tr-TR" sz="2400" b="1" cap="none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tr-TR" sz="2400" b="1" cap="none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üyük </a:t>
            </a:r>
            <a:r>
              <a:rPr lang="tr-TR" sz="2400" b="1" cap="none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tr-TR" sz="2400" b="1" cap="none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ükellefler </a:t>
            </a:r>
            <a:r>
              <a:rPr lang="tr-TR" sz="2400" b="1" cap="none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tr-TR" sz="2400" b="1" cap="none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ergi </a:t>
            </a:r>
            <a:r>
              <a:rPr lang="tr-TR" sz="2400" b="1" cap="none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tr-TR" sz="2400" b="1" cap="none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airesi </a:t>
            </a:r>
            <a:r>
              <a:rPr lang="tr-TR" sz="2400" b="1" cap="none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tr-TR" sz="2400" b="1" cap="none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aşkanlığı nezdinde mükellefiyet tesis ettirip, sorumlu sıfatıyla </a:t>
            </a:r>
            <a:r>
              <a:rPr lang="tr-TR" sz="2400" b="1" cap="none" dirty="0">
                <a:solidFill>
                  <a:schemeClr val="tx1"/>
                </a:solidFill>
                <a:effectLst/>
                <a:uFill>
                  <a:solidFill>
                    <a:srgbClr val="FF0000"/>
                  </a:solidFill>
                </a:u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 </a:t>
            </a:r>
            <a:r>
              <a:rPr lang="tr-TR" sz="2400" b="1" cap="none" dirty="0" err="1">
                <a:solidFill>
                  <a:schemeClr val="tx1"/>
                </a:solidFill>
                <a:uFill>
                  <a:solidFill>
                    <a:srgbClr val="FF0000"/>
                  </a:solidFill>
                </a:u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tr-TR" sz="2400" b="1" cap="none" dirty="0" err="1">
                <a:solidFill>
                  <a:schemeClr val="tx1"/>
                </a:solidFill>
                <a:effectLst/>
                <a:uFill>
                  <a:solidFill>
                    <a:srgbClr val="FF0000"/>
                  </a:solidFill>
                </a:u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o’lu</a:t>
            </a:r>
            <a:r>
              <a:rPr lang="tr-TR" sz="2400" b="1" cap="none" dirty="0">
                <a:solidFill>
                  <a:schemeClr val="tx1"/>
                </a:solidFill>
                <a:effectLst/>
                <a:uFill>
                  <a:solidFill>
                    <a:srgbClr val="FF0000"/>
                  </a:solidFill>
                </a:u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b="1" cap="none" dirty="0">
                <a:solidFill>
                  <a:schemeClr val="tx1"/>
                </a:solidFill>
                <a:uFill>
                  <a:solidFill>
                    <a:srgbClr val="FF0000"/>
                  </a:solidFill>
                </a:u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KDV.</a:t>
            </a:r>
            <a:r>
              <a:rPr lang="tr-TR" sz="2400" b="1" cap="none" dirty="0">
                <a:solidFill>
                  <a:schemeClr val="tx1"/>
                </a:solidFill>
                <a:effectLst/>
                <a:uFill>
                  <a:solidFill>
                    <a:srgbClr val="FF0000"/>
                  </a:solidFill>
                </a:u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b="1" cap="none" dirty="0">
                <a:solidFill>
                  <a:schemeClr val="tx1"/>
                </a:solidFill>
                <a:uFill>
                  <a:solidFill>
                    <a:srgbClr val="FF0000"/>
                  </a:solidFill>
                </a:u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tr-TR" sz="2400" b="1" cap="none" dirty="0">
                <a:solidFill>
                  <a:schemeClr val="tx1"/>
                </a:solidFill>
                <a:effectLst/>
                <a:uFill>
                  <a:solidFill>
                    <a:srgbClr val="FF0000"/>
                  </a:solidFill>
                </a:u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eyannamesi ile elektronik ortamda beyan ederek öderler.</a:t>
            </a:r>
            <a:r>
              <a:rPr lang="tr-TR" sz="2400" b="1" cap="none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tr-TR" sz="2400" cap="none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Resim 3">
            <a:extLst>
              <a:ext uri="{FF2B5EF4-FFF2-40B4-BE49-F238E27FC236}">
                <a16:creationId xmlns:a16="http://schemas.microsoft.com/office/drawing/2014/main" id="{99B295C8-2549-44AB-B067-A5196865047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4691" y="147205"/>
            <a:ext cx="1690254" cy="87370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53833550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İyon">
  <a:themeElements>
    <a:clrScheme name="Gri Tonlamalı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04000"/>
                <a:satMod val="128000"/>
                <a:lumMod val="10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68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42000"/>
                <a:hueMod val="42000"/>
                <a:satMod val="124000"/>
                <a:lumMod val="62000"/>
              </a:schemeClr>
              <a:schemeClr val="phClr">
                <a:tint val="96000"/>
                <a:satMod val="13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5A2F9111-B2DB-470C-BA56-608F9B6588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42</TotalTime>
  <Words>80</Words>
  <Application>Microsoft Office PowerPoint</Application>
  <PresentationFormat>Geniş ekran</PresentationFormat>
  <Paragraphs>3</Paragraphs>
  <Slides>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</vt:i4>
      </vt:variant>
    </vt:vector>
  </HeadingPairs>
  <TitlesOfParts>
    <vt:vector size="6" baseType="lpstr">
      <vt:lpstr>Arial</vt:lpstr>
      <vt:lpstr>Century Gothic</vt:lpstr>
      <vt:lpstr>Times New Roman</vt:lpstr>
      <vt:lpstr>Wingdings 3</vt:lpstr>
      <vt:lpstr>İyon</vt:lpstr>
      <vt:lpstr>TÜRKİYE’DE  İKAMETGÂHI, İŞYERİ, KANUNİ MERKEZİ VE İŞ MERKEZİ BULUNMAYANLARDAN ELEKTRONİK ORTAMDA MAL YADA HİZMET ALAN TÜRKİYE’DE KDV. MÜKELLEFİ OLMAYAN GERÇEK KİŞİLER, MAL VE HİZMET ALIMLARINDA KATMA DEĞER VERGİSİ ÖDEMEK DURUMUNDADIR.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TÜRKİYE’DE  İKAMETGÂHI, İŞYERİ, KANUNİ MERKEZİ VE İŞ MERKEZİ BULUNMAYANLARDAN ELEKTRONİK ORTAMDA MAL YADA HİZMET ALAN TÜRKİYE’DE KDV. MÜKELLEFİ OLMAYAN GERÇEK KİŞİLER, KATMA DEĞER VERGİSİ ÖDEMEK DURUMUNDADIR.</dc:title>
  <dc:creator>kazım yıldız</dc:creator>
  <cp:lastModifiedBy>Ramazan Dündar</cp:lastModifiedBy>
  <cp:revision>5</cp:revision>
  <dcterms:created xsi:type="dcterms:W3CDTF">2021-10-13T17:40:48Z</dcterms:created>
  <dcterms:modified xsi:type="dcterms:W3CDTF">2021-11-16T11:24:51Z</dcterms:modified>
</cp:coreProperties>
</file>