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6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10/28/2021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C508EE-9A09-42F0-9A8C-3C8B0A19C2A1}"/>
              </a:ext>
            </a:extLst>
          </p:cNvPr>
          <p:cNvSpPr>
            <a:spLocks noGrp="1"/>
          </p:cNvSpPr>
          <p:nvPr>
            <p:ph type="ctrTitle"/>
          </p:nvPr>
        </p:nvSpPr>
        <p:spPr>
          <a:xfrm>
            <a:off x="2589213" y="570671"/>
            <a:ext cx="9170987" cy="458857"/>
          </a:xfrm>
        </p:spPr>
        <p:txBody>
          <a:bodyPr>
            <a:noAutofit/>
          </a:bodyPr>
          <a:lstStyle/>
          <a:p>
            <a:pPr algn="ctr">
              <a:lnSpc>
                <a:spcPct val="107000"/>
              </a:lnSpc>
              <a:spcAft>
                <a:spcPts val="800"/>
              </a:spcAft>
            </a:pPr>
            <a:r>
              <a:rPr lang="tr-TR"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CEZADA TEKERRÜR UYGULAMASI</a:t>
            </a:r>
            <a:endParaRPr lang="tr-TR" sz="2000" b="1" dirty="0">
              <a:solidFill>
                <a:srgbClr val="FF0000"/>
              </a:solidFill>
            </a:endParaRPr>
          </a:p>
        </p:txBody>
      </p:sp>
      <p:sp>
        <p:nvSpPr>
          <p:cNvPr id="3" name="Alt Başlık 2">
            <a:extLst>
              <a:ext uri="{FF2B5EF4-FFF2-40B4-BE49-F238E27FC236}">
                <a16:creationId xmlns:a16="http://schemas.microsoft.com/office/drawing/2014/main" id="{AA98B94A-EEC3-4BD7-B4AA-D32EEC847ECD}"/>
              </a:ext>
            </a:extLst>
          </p:cNvPr>
          <p:cNvSpPr>
            <a:spLocks noGrp="1"/>
          </p:cNvSpPr>
          <p:nvPr>
            <p:ph type="subTitle" idx="1"/>
          </p:nvPr>
        </p:nvSpPr>
        <p:spPr>
          <a:xfrm>
            <a:off x="2589213" y="1855304"/>
            <a:ext cx="8915399" cy="4048358"/>
          </a:xfrm>
        </p:spPr>
        <p:txBody>
          <a:bodyPr/>
          <a:lstStyle/>
          <a:p>
            <a:pPr algn="just"/>
            <a:r>
              <a:rPr lang="tr-TR" b="1" dirty="0">
                <a:solidFill>
                  <a:srgbClr val="002060"/>
                </a:solidFill>
                <a:latin typeface="Arial" panose="020B0604020202020204" pitchFamily="34" charset="0"/>
                <a:cs typeface="Arial" panose="020B0604020202020204" pitchFamily="34" charset="0"/>
              </a:rPr>
              <a:t>7338 Sayılı Kanunun 35’inci maddesi ile "TEKERRÜR "de yeni düzenleme:</a:t>
            </a:r>
          </a:p>
          <a:p>
            <a:pPr algn="just"/>
            <a:endParaRPr lang="tr-TR" b="1" dirty="0">
              <a:solidFill>
                <a:srgbClr val="002060"/>
              </a:solidFill>
              <a:latin typeface="Arial" panose="020B0604020202020204" pitchFamily="34" charset="0"/>
              <a:cs typeface="Arial" panose="020B0604020202020204" pitchFamily="34" charset="0"/>
            </a:endParaRPr>
          </a:p>
          <a:p>
            <a:pPr algn="just"/>
            <a:r>
              <a:rPr lang="tr-TR" b="1" dirty="0">
                <a:solidFill>
                  <a:srgbClr val="002060"/>
                </a:solidFill>
                <a:latin typeface="Arial" panose="020B0604020202020204" pitchFamily="34" charset="0"/>
                <a:cs typeface="Arial" panose="020B0604020202020204" pitchFamily="34" charset="0"/>
              </a:rPr>
              <a:t>MADDE 339 – Vergi </a:t>
            </a:r>
            <a:r>
              <a:rPr lang="tr-TR" b="1" dirty="0" err="1">
                <a:solidFill>
                  <a:srgbClr val="002060"/>
                </a:solidFill>
                <a:latin typeface="Arial" panose="020B0604020202020204" pitchFamily="34" charset="0"/>
                <a:cs typeface="Arial" panose="020B0604020202020204" pitchFamily="34" charset="0"/>
              </a:rPr>
              <a:t>ziyaına</a:t>
            </a:r>
            <a:r>
              <a:rPr lang="tr-TR" b="1" dirty="0">
                <a:solidFill>
                  <a:srgbClr val="002060"/>
                </a:solidFill>
                <a:latin typeface="Arial" panose="020B0604020202020204" pitchFamily="34" charset="0"/>
                <a:cs typeface="Arial" panose="020B0604020202020204" pitchFamily="34" charset="0"/>
              </a:rPr>
              <a:t> sebebiyet vermekten veya usulsüzlükten dolayı ceza kesilen ve cezası kesinleşenlere, vergi </a:t>
            </a:r>
            <a:r>
              <a:rPr lang="tr-TR" b="1" dirty="0" err="1">
                <a:solidFill>
                  <a:srgbClr val="002060"/>
                </a:solidFill>
                <a:latin typeface="Arial" panose="020B0604020202020204" pitchFamily="34" charset="0"/>
                <a:cs typeface="Arial" panose="020B0604020202020204" pitchFamily="34" charset="0"/>
              </a:rPr>
              <a:t>ziyaı</a:t>
            </a:r>
            <a:r>
              <a:rPr lang="tr-TR" b="1" dirty="0">
                <a:solidFill>
                  <a:srgbClr val="002060"/>
                </a:solidFill>
                <a:latin typeface="Arial" panose="020B0604020202020204" pitchFamily="34" charset="0"/>
                <a:cs typeface="Arial" panose="020B0604020202020204" pitchFamily="34" charset="0"/>
              </a:rPr>
              <a:t> cezasında cezanın kesinleştiği tarihi izleyen günden itibaren beşinci yılın isabet ettiği takvim yılının sonuna kadar, usulsüzlükte cezanın kesinleştiği tarihi izleyen günden itibaren ikinci yılın isabet ettiği takvim yılının sonuna kadar tekrar ceza kesilmesi durumunda, vergi </a:t>
            </a:r>
            <a:r>
              <a:rPr lang="tr-TR" b="1" dirty="0" err="1">
                <a:solidFill>
                  <a:srgbClr val="002060"/>
                </a:solidFill>
                <a:latin typeface="Arial" panose="020B0604020202020204" pitchFamily="34" charset="0"/>
                <a:cs typeface="Arial" panose="020B0604020202020204" pitchFamily="34" charset="0"/>
              </a:rPr>
              <a:t>ziyaı</a:t>
            </a:r>
            <a:r>
              <a:rPr lang="tr-TR" b="1" dirty="0">
                <a:solidFill>
                  <a:srgbClr val="002060"/>
                </a:solidFill>
                <a:latin typeface="Arial" panose="020B0604020202020204" pitchFamily="34" charset="0"/>
                <a:cs typeface="Arial" panose="020B0604020202020204" pitchFamily="34" charset="0"/>
              </a:rPr>
              <a:t> cezası yüzde elli, usulsüzlük cezası yüzde </a:t>
            </a:r>
            <a:r>
              <a:rPr lang="tr-TR" b="1" dirty="0" err="1">
                <a:solidFill>
                  <a:srgbClr val="002060"/>
                </a:solidFill>
                <a:latin typeface="Arial" panose="020B0604020202020204" pitchFamily="34" charset="0"/>
                <a:cs typeface="Arial" panose="020B0604020202020204" pitchFamily="34" charset="0"/>
              </a:rPr>
              <a:t>yirmibeş</a:t>
            </a:r>
            <a:r>
              <a:rPr lang="tr-TR" b="1" dirty="0">
                <a:solidFill>
                  <a:srgbClr val="002060"/>
                </a:solidFill>
                <a:latin typeface="Arial" panose="020B0604020202020204" pitchFamily="34" charset="0"/>
                <a:cs typeface="Arial" panose="020B0604020202020204" pitchFamily="34" charset="0"/>
              </a:rPr>
              <a:t> oranında artırılmak suretiyle uygulanır. Şu kadar ki, artırım tutarı kesinleşen cezadan (kesinleşen birden fazla ceza olması durumunda bunlardan tutar itibarıyla en yükseğinden) fazla olamaz.</a:t>
            </a:r>
          </a:p>
          <a:p>
            <a:pPr algn="just"/>
            <a:r>
              <a:rPr lang="tr-TR" b="1" dirty="0">
                <a:solidFill>
                  <a:srgbClr val="002060"/>
                </a:solidFill>
                <a:latin typeface="Arial" panose="020B0604020202020204" pitchFamily="34" charset="0"/>
                <a:cs typeface="Arial" panose="020B0604020202020204" pitchFamily="34" charset="0"/>
              </a:rPr>
              <a:t>Birinci fıkrada yer alan beş ve iki yıllık sürelerin hesabında, artırıma esas alınan cezaların kesinleşme tarihi dikkate alınır.”</a:t>
            </a:r>
            <a:endParaRPr lang="tr-TR" dirty="0"/>
          </a:p>
        </p:txBody>
      </p:sp>
      <p:pic>
        <p:nvPicPr>
          <p:cNvPr id="4" name="Resim 3">
            <a:extLst>
              <a:ext uri="{FF2B5EF4-FFF2-40B4-BE49-F238E27FC236}">
                <a16:creationId xmlns:a16="http://schemas.microsoft.com/office/drawing/2014/main" id="{428AE0F7-9C83-46F9-9D32-FFFF24F56B1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387" y="341243"/>
            <a:ext cx="1552229" cy="917714"/>
          </a:xfrm>
          <a:prstGeom prst="rect">
            <a:avLst/>
          </a:prstGeom>
          <a:noFill/>
          <a:ln>
            <a:noFill/>
          </a:ln>
        </p:spPr>
      </p:pic>
    </p:spTree>
    <p:extLst>
      <p:ext uri="{BB962C8B-B14F-4D97-AF65-F5344CB8AC3E}">
        <p14:creationId xmlns:p14="http://schemas.microsoft.com/office/powerpoint/2010/main" val="2461661926"/>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131</TotalTime>
  <Words>129</Words>
  <Application>Microsoft Office PowerPoint</Application>
  <PresentationFormat>Geniş ekran</PresentationFormat>
  <Paragraphs>5</Paragraphs>
  <Slides>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Century Gothic</vt:lpstr>
      <vt:lpstr>Times New Roman</vt:lpstr>
      <vt:lpstr>Wingdings 3</vt:lpstr>
      <vt:lpstr>Duman</vt:lpstr>
      <vt:lpstr>CEZADA TEKERRÜR UYGULAMASI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7338 SAYILI VERGİ USUL KANUNU İLE BAZI KANUNLARDA DEĞİŞİKLİK YAPILMASINA DAİR KANUN’UN GETİRDİĞİ İSTİSNALAR </dc:title>
  <dc:creator>kazım yıldız</dc:creator>
  <cp:lastModifiedBy>Ramazan Dündar</cp:lastModifiedBy>
  <cp:revision>4</cp:revision>
  <dcterms:created xsi:type="dcterms:W3CDTF">2021-10-26T05:34:26Z</dcterms:created>
  <dcterms:modified xsi:type="dcterms:W3CDTF">2021-10-28T11:23:00Z</dcterms:modified>
</cp:coreProperties>
</file>